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65" r:id="rId3"/>
    <p:sldId id="345" r:id="rId4"/>
    <p:sldId id="322" r:id="rId5"/>
    <p:sldId id="346" r:id="rId6"/>
    <p:sldId id="337" r:id="rId7"/>
    <p:sldId id="342" r:id="rId8"/>
    <p:sldId id="341" r:id="rId9"/>
    <p:sldId id="338" r:id="rId10"/>
    <p:sldId id="339" r:id="rId11"/>
    <p:sldId id="340" r:id="rId12"/>
    <p:sldId id="318" r:id="rId13"/>
    <p:sldId id="323" r:id="rId14"/>
    <p:sldId id="344" r:id="rId15"/>
    <p:sldId id="325" r:id="rId16"/>
    <p:sldId id="326" r:id="rId17"/>
    <p:sldId id="336" r:id="rId18"/>
    <p:sldId id="352" r:id="rId19"/>
    <p:sldId id="354" r:id="rId20"/>
    <p:sldId id="329" r:id="rId21"/>
    <p:sldId id="367" r:id="rId22"/>
    <p:sldId id="370" r:id="rId23"/>
    <p:sldId id="347" r:id="rId24"/>
    <p:sldId id="364" r:id="rId25"/>
    <p:sldId id="369" r:id="rId26"/>
    <p:sldId id="356" r:id="rId27"/>
    <p:sldId id="363" r:id="rId28"/>
    <p:sldId id="361" r:id="rId29"/>
    <p:sldId id="359" r:id="rId30"/>
    <p:sldId id="333" r:id="rId31"/>
    <p:sldId id="371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89" autoAdjust="0"/>
  </p:normalViewPr>
  <p:slideViewPr>
    <p:cSldViewPr>
      <p:cViewPr varScale="1">
        <p:scale>
          <a:sx n="132" d="100"/>
          <a:sy n="132" d="100"/>
        </p:scale>
        <p:origin x="7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73E7DD-24BC-4D71-8822-5D8EABC942D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AA32A7-8CDD-4265-B53E-515A961D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A32A7-8CDD-4265-B53E-515A961DBA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A32A7-8CDD-4265-B53E-515A961DBA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415B-2B33-4402-BE68-33A189A6A292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33E7-264D-432B-A025-C891655BB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076" y="2133600"/>
            <a:ext cx="8166924" cy="259397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Bradley Hand ITC" pitchFamily="66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Bradley Hand ITC" pitchFamily="66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Bradley Hand ITC" pitchFamily="66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Bradley Hand ITC" pitchFamily="66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Fences, Walls and Drinking Establishments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Planning &amp; Land Development Regulation Board 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Workshop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May 20</a:t>
            </a: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2015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One &amp; Two-Family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417639"/>
            <a:ext cx="3581400" cy="43735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On rear property lines along saltwater canals,  golf courses, and rights-of-way; fences must be setback 3 feet for required plantings outside of the fence.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399"/>
            <a:ext cx="495300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One &amp; Two-Family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Plantings are required in front of fences that face a street (from house to side property line).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42672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087" r="-5001" b="-5435"/>
          <a:stretch/>
        </p:blipFill>
        <p:spPr>
          <a:xfrm>
            <a:off x="0" y="2438400"/>
            <a:ext cx="5105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Council Workshop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City Council reviewed the following items and directed staff to prepare an ordinance making the initial changes with further review and recommendation by the Planning Board.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48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Allow White Aluminum and </a:t>
            </a:r>
            <a:br>
              <a:rPr lang="en-US" dirty="0" smtClean="0"/>
            </a:br>
            <a:r>
              <a:rPr lang="en-US" dirty="0" smtClean="0"/>
              <a:t>Bronze Metal Fences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7399"/>
            <a:ext cx="4419599" cy="350520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399"/>
            <a:ext cx="4572000" cy="3505201"/>
          </a:xfrm>
        </p:spPr>
      </p:pic>
    </p:spTree>
    <p:extLst>
      <p:ext uri="{BB962C8B-B14F-4D97-AF65-F5344CB8AC3E}">
        <p14:creationId xmlns:p14="http://schemas.microsoft.com/office/powerpoint/2010/main" val="269249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Vinyl Fences Allow a Variety </a:t>
            </a:r>
            <a:br>
              <a:rPr lang="en-US" dirty="0" smtClean="0"/>
            </a:br>
            <a:r>
              <a:rPr lang="en-US" dirty="0" smtClean="0"/>
              <a:t>of Colors and Simulated Wood-Grain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522"/>
            <a:ext cx="4648200" cy="357667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3523"/>
            <a:ext cx="4343400" cy="35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Possibly Allow Short, Open Fences Along the sides of Front Yards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409574" cy="3429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1981200"/>
            <a:ext cx="4624789" cy="3505200"/>
          </a:xfrm>
        </p:spPr>
      </p:pic>
    </p:spTree>
    <p:extLst>
      <p:ext uri="{BB962C8B-B14F-4D97-AF65-F5344CB8AC3E}">
        <p14:creationId xmlns:p14="http://schemas.microsoft.com/office/powerpoint/2010/main" val="129061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 Solid </a:t>
            </a:r>
            <a:r>
              <a:rPr lang="en-US" dirty="0"/>
              <a:t>Fences </a:t>
            </a:r>
            <a:r>
              <a:rPr lang="en-US" dirty="0" smtClean="0"/>
              <a:t>to Reduce Height to 4’ Within 20’ of Saltwater Canals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3" y="2209801"/>
            <a:ext cx="4590047" cy="335279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9800"/>
            <a:ext cx="4403558" cy="3352800"/>
          </a:xfrm>
        </p:spPr>
      </p:pic>
    </p:spTree>
    <p:extLst>
      <p:ext uri="{BB962C8B-B14F-4D97-AF65-F5344CB8AC3E}">
        <p14:creationId xmlns:p14="http://schemas.microsoft.com/office/powerpoint/2010/main" val="384971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 Require Fences to be Open </a:t>
            </a:r>
            <a:br>
              <a:rPr lang="en-US" dirty="0" smtClean="0"/>
            </a:br>
            <a:r>
              <a:rPr lang="en-US" dirty="0" smtClean="0"/>
              <a:t>Within 20 Feet of Saltwater Canals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1"/>
            <a:ext cx="4427621" cy="32003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69" y="2286001"/>
            <a:ext cx="4584031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5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Requiring Fences to be Set Back  3 Feet From Canals, Golf Courses and ROWs for Required Planting Areas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934200" cy="3810000"/>
          </a:xfrm>
        </p:spPr>
      </p:pic>
    </p:spTree>
    <p:extLst>
      <p:ext uri="{BB962C8B-B14F-4D97-AF65-F5344CB8AC3E}">
        <p14:creationId xmlns:p14="http://schemas.microsoft.com/office/powerpoint/2010/main" val="272227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Discontinue Requiring Shrubs </a:t>
            </a:r>
            <a:br>
              <a:rPr lang="en-US" dirty="0" smtClean="0"/>
            </a:br>
            <a:r>
              <a:rPr lang="en-US" dirty="0" smtClean="0"/>
              <a:t>along Fences Facing Streets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3601"/>
            <a:ext cx="4391525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90" y="2133602"/>
            <a:ext cx="461411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Fences and Walls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1"/>
            <a:ext cx="7543800" cy="4495799"/>
          </a:xfrm>
        </p:spPr>
      </p:pic>
    </p:spTree>
    <p:extLst>
      <p:ext uri="{BB962C8B-B14F-4D97-AF65-F5344CB8AC3E}">
        <p14:creationId xmlns:p14="http://schemas.microsoft.com/office/powerpoint/2010/main" val="340995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Allow Pre-Cast Concrete Fences in </a:t>
            </a:r>
            <a:r>
              <a:rPr lang="en-US" dirty="0" smtClean="0"/>
              <a:t>Wood-Grain, Stone or Brick </a:t>
            </a:r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7400"/>
            <a:ext cx="4451684" cy="3352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64" y="2057400"/>
            <a:ext cx="4578016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19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staff suggests only allowing fences and walls as landscape features in front yards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44958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9" y="2209800"/>
            <a:ext cx="457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030676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Summary of Potential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Allow more colors for metal &amp; vinyl fences</a:t>
            </a:r>
          </a:p>
          <a:p>
            <a:r>
              <a:rPr lang="en-US" dirty="0" smtClean="0"/>
              <a:t>Within 20 feet of saltwater canals require fences to be open or reduced in height to 4 feet</a:t>
            </a:r>
          </a:p>
          <a:p>
            <a:r>
              <a:rPr lang="en-US" dirty="0" smtClean="0"/>
              <a:t>Stop requiring fences to be setback 3 feet from canals, golf courses and ROWs and discontinue requiring </a:t>
            </a:r>
            <a:r>
              <a:rPr lang="en-US" dirty="0" smtClean="0"/>
              <a:t>the adjacent </a:t>
            </a:r>
            <a:r>
              <a:rPr lang="en-US" dirty="0" smtClean="0"/>
              <a:t>planting areas</a:t>
            </a:r>
          </a:p>
          <a:p>
            <a:r>
              <a:rPr lang="en-US" dirty="0" smtClean="0"/>
              <a:t>Discontinue requiring shrubs along fences facing a street </a:t>
            </a:r>
          </a:p>
          <a:p>
            <a:r>
              <a:rPr lang="en-US" dirty="0" smtClean="0"/>
              <a:t>Allow pre-cast fences</a:t>
            </a:r>
          </a:p>
          <a:p>
            <a:r>
              <a:rPr lang="en-US" dirty="0" smtClean="0"/>
              <a:t>Consider allowing short open fences in front yards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0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Establishments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8001000" cy="4373562"/>
          </a:xfrm>
        </p:spPr>
      </p:pic>
    </p:spTree>
    <p:extLst>
      <p:ext uri="{BB962C8B-B14F-4D97-AF65-F5344CB8AC3E}">
        <p14:creationId xmlns:p14="http://schemas.microsoft.com/office/powerpoint/2010/main" val="265087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Council Review/Direction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City Council also requested Planning staff to review the standards for drinking establish-</a:t>
            </a:r>
            <a:r>
              <a:rPr lang="en-US" dirty="0" err="1" smtClean="0"/>
              <a:t>ments</a:t>
            </a:r>
            <a:r>
              <a:rPr lang="en-US" dirty="0" smtClean="0"/>
              <a:t> when they asked staff to look at the fence and wall standards.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9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Drinking Establishments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Palm Coast has two levels of drinking establishments that are split by their intensity.</a:t>
            </a:r>
          </a:p>
          <a:p>
            <a:r>
              <a:rPr lang="en-US" dirty="0" smtClean="0"/>
              <a:t>Bars, taverns and nightclubs (without discotheques and/or live entertainment) are the lower intensity ones.</a:t>
            </a:r>
          </a:p>
          <a:p>
            <a:r>
              <a:rPr lang="en-US" dirty="0"/>
              <a:t>Bars, taverns and nightclubs (</a:t>
            </a:r>
            <a:r>
              <a:rPr lang="en-US" dirty="0" smtClean="0"/>
              <a:t>with </a:t>
            </a:r>
            <a:r>
              <a:rPr lang="en-US" dirty="0"/>
              <a:t>discotheques and/or live entertainment)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higher </a:t>
            </a:r>
            <a:r>
              <a:rPr lang="en-US" dirty="0"/>
              <a:t>intensity </a:t>
            </a:r>
            <a:r>
              <a:rPr lang="en-US" dirty="0" smtClean="0"/>
              <a:t>ones.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0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Intensity Bars and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Permitted in COM / Special Exception in OFC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572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782763"/>
            <a:ext cx="82513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Intensity Bars and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Permitted in COM-3 / Special Exception in COM-2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382000" cy="4373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4572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7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Brew Pubs and Micro-Breweries       are an Evolving Trend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43434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6802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Fences and Walls in Palm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their Jan. 13</a:t>
            </a:r>
            <a:r>
              <a:rPr lang="en-US" baseline="30000" dirty="0" smtClean="0"/>
              <a:t>th</a:t>
            </a:r>
            <a:r>
              <a:rPr lang="en-US" dirty="0" smtClean="0"/>
              <a:t> meeting, City Council requested Planning staff to review our fencing and wall standards.</a:t>
            </a:r>
          </a:p>
          <a:p>
            <a:r>
              <a:rPr lang="en-US" dirty="0" smtClean="0"/>
              <a:t>With a focus on whether fences along </a:t>
            </a:r>
            <a:r>
              <a:rPr lang="en-US" dirty="0"/>
              <a:t>s</a:t>
            </a:r>
            <a:r>
              <a:rPr lang="en-US" dirty="0" smtClean="0"/>
              <a:t>altwater canals should be open or reduced in height as they approached the canals.</a:t>
            </a:r>
          </a:p>
          <a:p>
            <a:r>
              <a:rPr lang="en-US" dirty="0" smtClean="0"/>
              <a:t>Staff reviewed these standards and made presentations to City Council at their March 10 and March 31 workshops.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5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Council’s Initial Directions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Drinking Establishments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7400" dirty="0" smtClean="0"/>
          </a:p>
          <a:p>
            <a:r>
              <a:rPr lang="en-US" sz="9600" dirty="0" smtClean="0"/>
              <a:t>Modify our land use standards so bars, taverns and nightclubs are not allowed in the OFC and COM-1 Districts. </a:t>
            </a:r>
          </a:p>
          <a:p>
            <a:r>
              <a:rPr lang="en-US" sz="9600" dirty="0" smtClean="0"/>
              <a:t>Modify our thresholds from discotheques and live entertain-</a:t>
            </a:r>
            <a:r>
              <a:rPr lang="en-US" sz="9600" dirty="0" err="1" smtClean="0"/>
              <a:t>ment</a:t>
            </a:r>
            <a:r>
              <a:rPr lang="en-US" sz="9600" dirty="0" smtClean="0"/>
              <a:t> to outdoor entertainment. </a:t>
            </a:r>
            <a:r>
              <a:rPr lang="en-US" sz="9600" dirty="0" smtClean="0"/>
              <a:t>(</a:t>
            </a:r>
            <a:r>
              <a:rPr lang="en-US" sz="9600" dirty="0" smtClean="0"/>
              <a:t>Bars with outdoor entertainment typically have the most impact on any neighboring homes.)</a:t>
            </a:r>
          </a:p>
          <a:p>
            <a:r>
              <a:rPr lang="en-US" sz="9600" dirty="0" smtClean="0"/>
              <a:t>Update our terminology on drinking and eating establish-</a:t>
            </a:r>
            <a:r>
              <a:rPr lang="en-US" sz="9600" dirty="0" err="1" smtClean="0"/>
              <a:t>ments</a:t>
            </a:r>
            <a:r>
              <a:rPr lang="en-US" sz="9600" dirty="0" smtClean="0"/>
              <a:t> in order to improve the clarity and breakdown of uses in Table 3-4.</a:t>
            </a:r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1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076" y="2133600"/>
            <a:ext cx="8166924" cy="259397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Bradley Hand ITC" pitchFamily="66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Bradley Hand ITC" pitchFamily="66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Bradley Hand ITC" pitchFamily="66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Bradley Hand ITC" pitchFamily="66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Fences, Walls and Drinking Establishments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Planning &amp; Land Development Regulation Board 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Workshop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May 20</a:t>
            </a: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700" b="1" dirty="0" smtClean="0">
                <a:solidFill>
                  <a:schemeClr val="tx2"/>
                </a:solidFill>
                <a:latin typeface="+mn-lt"/>
              </a:rPr>
              <a:t>2015</a:t>
            </a:r>
            <a:br>
              <a:rPr lang="en-US" sz="27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32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+mn-lt"/>
              </a:rPr>
            </a:b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5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Palm Coast’s Fence and Wall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 Palm Coast Community Service Corporation policy  in January 1996 had the following guidelines: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Black chain link fences were the preferred fencing material along saltwater canal lots.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Maximum fence height was 6 feet.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Fences and walls over 3 feet in height required review by </a:t>
            </a:r>
            <a:r>
              <a:rPr lang="en-US" dirty="0" smtClean="0"/>
              <a:t>the Architectural </a:t>
            </a:r>
            <a:r>
              <a:rPr lang="en-US" dirty="0"/>
              <a:t>Review Committee.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Those in front yards over 3 feet high were only allowed as variances.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8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Current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Palm Coast’s Land Development Code has the following fence and wall standards: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84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Current One &amp; Two-Family Standards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1"/>
            <a:ext cx="5181599" cy="3962400"/>
          </a:xfrm>
        </p:spPr>
      </p:pic>
      <p:sp>
        <p:nvSpPr>
          <p:cNvPr id="5" name="TextBox 4"/>
          <p:cNvSpPr txBox="1"/>
          <p:nvPr/>
        </p:nvSpPr>
        <p:spPr>
          <a:xfrm>
            <a:off x="5334000" y="2362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Allowed in Front Yards Except in </a:t>
            </a:r>
          </a:p>
          <a:p>
            <a:pPr algn="ctr"/>
            <a:r>
              <a:rPr lang="en-US" sz="3200" dirty="0" smtClean="0"/>
              <a:t>Neo-Traditional Developments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346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One &amp; Two-Family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Maximum height of 6 feet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1148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800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One &amp; Two-Family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Metal fences must be black or may be bronze when the home has a bronze screen room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1910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4724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One &amp; Two-Family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 requirement to reduce solid fence heights or </a:t>
            </a:r>
          </a:p>
          <a:p>
            <a:pPr marL="0" indent="0" algn="ctr">
              <a:buNone/>
            </a:pPr>
            <a:r>
              <a:rPr lang="en-US" dirty="0" smtClean="0"/>
              <a:t>have them open nearby </a:t>
            </a:r>
            <a:r>
              <a:rPr lang="en-US" dirty="0"/>
              <a:t>s</a:t>
            </a:r>
            <a:r>
              <a:rPr lang="en-US" dirty="0" smtClean="0"/>
              <a:t>altwater canals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572000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18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Light Background</Template>
  <TotalTime>14562</TotalTime>
  <Words>678</Words>
  <Application>Microsoft Office PowerPoint</Application>
  <PresentationFormat>On-screen Show (4:3)</PresentationFormat>
  <Paragraphs>81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Bradley Hand ITC</vt:lpstr>
      <vt:lpstr>Calibri</vt:lpstr>
      <vt:lpstr>Powerpoint Light Background</vt:lpstr>
      <vt:lpstr>  Fences, Walls and Drinking Establishments  Planning &amp; Land Development Regulation Board  Workshop  May 20, 2015  </vt:lpstr>
      <vt:lpstr>Fences and Walls</vt:lpstr>
      <vt:lpstr>Fences and Walls in Palm Coast</vt:lpstr>
      <vt:lpstr>Palm Coast’s Fence and Wall History</vt:lpstr>
      <vt:lpstr>Review of Current Standards</vt:lpstr>
      <vt:lpstr>Current One &amp; Two-Family Standards</vt:lpstr>
      <vt:lpstr>Current One &amp; Two-Family Standards</vt:lpstr>
      <vt:lpstr>Current One &amp; Two-Family Standards</vt:lpstr>
      <vt:lpstr>Current One &amp; Two-Family Standards</vt:lpstr>
      <vt:lpstr>Current One &amp; Two-Family Standards</vt:lpstr>
      <vt:lpstr>Current One &amp; Two-Family Standards</vt:lpstr>
      <vt:lpstr>City Council Workshop Results</vt:lpstr>
      <vt:lpstr>Allow White Aluminum and  Bronze Metal Fences</vt:lpstr>
      <vt:lpstr>For Vinyl Fences Allow a Variety  of Colors and Simulated Wood-Grain </vt:lpstr>
      <vt:lpstr>Possibly Allow Short, Open Fences Along the sides of Front Yards</vt:lpstr>
      <vt:lpstr>Require Solid Fences to Reduce Height to 4’ Within 20’ of Saltwater Canals</vt:lpstr>
      <vt:lpstr>Or Require Fences to be Open  Within 20 Feet of Saltwater Canals</vt:lpstr>
      <vt:lpstr>Stop Requiring Fences to be Set Back  3 Feet From Canals, Golf Courses and ROWs for Required Planting Areas </vt:lpstr>
      <vt:lpstr>Discontinue Requiring Shrubs  along Fences Facing Streets</vt:lpstr>
      <vt:lpstr>Allow Pre-Cast Concrete Fences in Wood-Grain, Stone or Brick Patterns</vt:lpstr>
      <vt:lpstr>Planning staff suggests only allowing fences and walls as landscape features in front yards </vt:lpstr>
      <vt:lpstr>PowerPoint Presentation</vt:lpstr>
      <vt:lpstr>Summary of Potential Changes</vt:lpstr>
      <vt:lpstr>Drinking Establishments</vt:lpstr>
      <vt:lpstr>City Council Review/Direction</vt:lpstr>
      <vt:lpstr>Types of Drinking Establishments</vt:lpstr>
      <vt:lpstr>Lower Intensity Bars and Zoning</vt:lpstr>
      <vt:lpstr>Higher Intensity Bars and Zoning</vt:lpstr>
      <vt:lpstr>Brew Pubs and Micro-Breweries       are an Evolving Trend</vt:lpstr>
      <vt:lpstr>City Council’s Initial Directions on Drinking Establishments</vt:lpstr>
      <vt:lpstr>  Fences, Walls and Drinking Establishments  Planning &amp; Land Development Regulation Board  Workshop  May 20, 2015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Palm Coast became a Trail City (Visioning, Planning, and Implementing)  Share the Road Celebration of Cycling Florida Bike-Ped Safety Summit October 24, 2014</dc:title>
  <dc:creator>Jose Papa</dc:creator>
  <cp:lastModifiedBy>Bill Hoover</cp:lastModifiedBy>
  <cp:revision>210</cp:revision>
  <cp:lastPrinted>2014-10-10T20:45:06Z</cp:lastPrinted>
  <dcterms:created xsi:type="dcterms:W3CDTF">2014-09-29T14:49:10Z</dcterms:created>
  <dcterms:modified xsi:type="dcterms:W3CDTF">2015-05-20T19:05:07Z</dcterms:modified>
</cp:coreProperties>
</file>